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 autoAdjust="0"/>
    <p:restoredTop sz="94689"/>
  </p:normalViewPr>
  <p:slideViewPr>
    <p:cSldViewPr snapToGrid="0" snapToObjects="1">
      <p:cViewPr varScale="1">
        <p:scale>
          <a:sx n="117" d="100"/>
          <a:sy n="117" d="100"/>
        </p:scale>
        <p:origin x="19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AF9209-C1DD-8242-BA9E-3319E34A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5828"/>
            <a:ext cx="7772400" cy="84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079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60F-8F0B-BE4E-A91E-142E21901796}" type="datetimeFigureOut">
              <a:rPr lang="en-US" smtClean="0"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D904A-2266-0A45-8ACE-CA0D4C1D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60F-8F0B-BE4E-A91E-142E21901796}" type="datetimeFigureOut">
              <a:rPr lang="en-US" smtClean="0"/>
              <a:t>5/31/19</a:t>
            </a:fld>
            <a:r>
              <a:rPr lang="en-US" dirty="0"/>
              <a:t>    |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AF9209-C1DD-8242-BA9E-3319E34A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5828"/>
            <a:ext cx="7772400" cy="84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8079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2219DA-E29A-7943-9983-2F6BF318DB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369EB-BC30-2849-B136-30AB40BBD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5933706"/>
            <a:ext cx="1257343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AD904A-2266-0A45-8ACE-CA0D4C1D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2219DA-E29A-7943-9983-2F6BF318DB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FCE88-6784-7844-ADDE-381E44544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5933706"/>
            <a:ext cx="1257343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7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0296" y="64178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B60F-8F0B-BE4E-A91E-142E21901796}" type="datetimeFigureOut">
              <a:rPr lang="en-US" smtClean="0"/>
              <a:pPr/>
              <a:t>5/31/19</a:t>
            </a:fld>
            <a:r>
              <a:rPr lang="en-US" dirty="0"/>
              <a:t>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7184" y="6417894"/>
            <a:ext cx="4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19DA-E29A-7943-9983-2F6BF318DB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8F7BB62-7824-8C4E-AECD-18D8C47BF5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5933706"/>
            <a:ext cx="1257344" cy="5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36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60908_YourMove_yellowarrow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/>
          <a:stretch/>
        </p:blipFill>
        <p:spPr>
          <a:xfrm>
            <a:off x="0" y="4078679"/>
            <a:ext cx="6118077" cy="1583640"/>
          </a:xfrm>
          <a:prstGeom prst="rect">
            <a:avLst/>
          </a:prstGeom>
        </p:spPr>
      </p:pic>
      <p:pic>
        <p:nvPicPr>
          <p:cNvPr id="4" name="Picture 3" descr="YourMoveWBB_RGB_FullColor_Reverse_Yello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01" y="857016"/>
            <a:ext cx="4925760" cy="2750623"/>
          </a:xfrm>
          <a:prstGeom prst="rect">
            <a:avLst/>
          </a:prstGeom>
        </p:spPr>
      </p:pic>
      <p:pic>
        <p:nvPicPr>
          <p:cNvPr id="14" name="Picture 13" descr="160908_YourMove_pinkarrow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/>
          <a:stretch/>
        </p:blipFill>
        <p:spPr>
          <a:xfrm>
            <a:off x="0" y="5112310"/>
            <a:ext cx="8901054" cy="1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69D-A694-E74F-BF79-41925D554D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BD790-AB57-3643-9FAC-C775156B7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54BB-B63B-F84A-9202-E1E2F6D7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4F70-B2C6-4C4A-B681-286F4A68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8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DA9C-ED05-344F-8D78-FF27D242F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6FACE-3704-7846-99D8-97DCD5A45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62B6-267E-B74B-A087-2A73745D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C94B-0147-B047-B939-970B66973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B36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ourMoveWBB_RGB_FullColor_Reverse_Yellow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0"/>
          <a:stretch/>
        </p:blipFill>
        <p:spPr>
          <a:xfrm>
            <a:off x="1468786" y="1221450"/>
            <a:ext cx="6467822" cy="2851103"/>
          </a:xfrm>
          <a:prstGeom prst="rect">
            <a:avLst/>
          </a:prstGeom>
        </p:spPr>
      </p:pic>
      <p:pic>
        <p:nvPicPr>
          <p:cNvPr id="2" name="Picture 1" descr="160908_YourMove_yellowtyp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24" y="5049410"/>
            <a:ext cx="4517818" cy="633674"/>
          </a:xfrm>
          <a:prstGeom prst="rect">
            <a:avLst/>
          </a:prstGeom>
        </p:spPr>
      </p:pic>
      <p:pic>
        <p:nvPicPr>
          <p:cNvPr id="3" name="Picture 2" descr="160908_YourMove_whitetyp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5" y="5760385"/>
            <a:ext cx="7697304" cy="5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1B3668"/>
      </a:dk1>
      <a:lt1>
        <a:srgbClr val="FFFFFF"/>
      </a:lt1>
      <a:dk2>
        <a:srgbClr val="E91E76"/>
      </a:dk2>
      <a:lt2>
        <a:srgbClr val="FEBC11"/>
      </a:lt2>
      <a:accent1>
        <a:srgbClr val="68C8C7"/>
      </a:accent1>
      <a:accent2>
        <a:srgbClr val="D8EFEE"/>
      </a:accent2>
      <a:accent3>
        <a:srgbClr val="323232"/>
      </a:accent3>
      <a:accent4>
        <a:srgbClr val="6C6C6C"/>
      </a:accent4>
      <a:accent5>
        <a:srgbClr val="CACACA"/>
      </a:accent5>
      <a:accent6>
        <a:srgbClr val="EAEAEA"/>
      </a:accent6>
      <a:hlink>
        <a:srgbClr val="E91E76"/>
      </a:hlink>
      <a:folHlink>
        <a:srgbClr val="68C8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LibRichText" ma:contentTypeID="0x010100B624C3F15286F8458E056C11E13B073700F98474AE57551D48A01F22A6116F4E32" ma:contentTypeVersion="16" ma:contentTypeDescription="" ma:contentTypeScope="" ma:versionID="47d509b4ae8db5c8c0f85a4439f6028a">
  <xsd:schema xmlns:xsd="http://www.w3.org/2001/XMLSchema" xmlns:xs="http://www.w3.org/2001/XMLSchema" xmlns:p="http://schemas.microsoft.com/office/2006/metadata/properties" xmlns:ns2="cdf5cfbf-cf86-4eb7-ac31-a9fd0075546e" xmlns:ns3="99d3e215-701c-4c6b-97d8-cf545e6a7457" targetNamespace="http://schemas.microsoft.com/office/2006/metadata/properties" ma:root="true" ma:fieldsID="3e7bf5844907f2433506bcfed3a4ec8b" ns2:_="" ns3:_="">
    <xsd:import namespace="cdf5cfbf-cf86-4eb7-ac31-a9fd0075546e"/>
    <xsd:import namespace="99d3e215-701c-4c6b-97d8-cf545e6a7457"/>
    <xsd:element name="properties">
      <xsd:complexType>
        <xsd:sequence>
          <xsd:element name="documentManagement">
            <xsd:complexType>
              <xsd:all>
                <xsd:element ref="ns2:RichTextColumn" minOccurs="0"/>
                <xsd:element ref="ns3:Resource_x0020_Type" minOccurs="0"/>
                <xsd:element ref="ns3:Transit_x0020_Advertising_x0020_Types" minOccurs="0"/>
                <xsd:element ref="ns3:Radio_x0020_TV_x0020_Ad_x0020_Types" minOccurs="0"/>
                <xsd:element ref="ns3:Digital_x0020_Materials_x0020_Types" minOccurs="0"/>
                <xsd:element ref="ns3:Print_x0020_Materials_x0020_Types" minOccurs="0"/>
                <xsd:element ref="ns3:Social_x0020_Media_x0020_Types" minOccurs="0"/>
                <xsd:element ref="ns3:Presentation_x0020_Types" minOccurs="0"/>
                <xsd:element ref="ns3:Giveaway_x0020_Types" minOccurs="0"/>
                <xsd:element ref="ns3:YMO_x0020_Brand_x0020_Types" minOccurs="0"/>
                <xsd:element ref="ns3:Spanish" minOccurs="0"/>
                <xsd:element ref="ns3:Thumbnail" minOccurs="0"/>
                <xsd:element ref="ns3:Outdoor_x0020_Advertising_x0020_Type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RichTextColumn" ma:index="8" nillable="true" ma:displayName="Desc." ma:description="Use to set up rich text colums in document libraries" ma:internalName="RichTextColumn">
      <xsd:simpleType>
        <xsd:restriction base="dms:Note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3e215-701c-4c6b-97d8-cf545e6a7457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9" nillable="true" ma:displayName="Resource Type" ma:internalName="Resource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utdoor Advertising"/>
                    <xsd:enumeration value="Transit Advertising"/>
                    <xsd:enumeration value="Radio and TV Advertising"/>
                    <xsd:enumeration value="Digital Materials"/>
                    <xsd:enumeration value="Print Materials"/>
                    <xsd:enumeration value="Social Media"/>
                    <xsd:enumeration value="Presentation"/>
                    <xsd:enumeration value="Giveaways"/>
                    <xsd:enumeration value="YMO Brand"/>
                  </xsd:restriction>
                </xsd:simpleType>
              </xsd:element>
            </xsd:sequence>
          </xsd:extension>
        </xsd:complexContent>
      </xsd:complexType>
    </xsd:element>
    <xsd:element name="Transit_x0020_Advertising_x0020_Types" ma:index="10" nillable="true" ma:displayName="Transit Advertising Types" ma:internalName="Transit_x0020_Advertising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 Advertisements"/>
                    <xsd:enumeration value="Bus Signs"/>
                    <xsd:enumeration value="Pedestrian Messaging"/>
                    <xsd:enumeration value="Bicyclist Messaging"/>
                  </xsd:restriction>
                </xsd:simpleType>
              </xsd:element>
            </xsd:sequence>
          </xsd:extension>
        </xsd:complexContent>
      </xsd:complexType>
    </xsd:element>
    <xsd:element name="Radio_x0020_TV_x0020_Ad_x0020_Types" ma:index="11" nillable="true" ma:displayName="Radio TV Ad Types" ma:internalName="Radio_x0020_TV_x0020_Ad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5 Audiofile"/>
                    <xsd:enumeration value="30 Audiofile"/>
                    <xsd:enumeration value="Traffic"/>
                    <xsd:enumeration value="Weather"/>
                    <xsd:enumeration value="15 TV"/>
                    <xsd:enumeration value="30 TV"/>
                  </xsd:restriction>
                </xsd:simpleType>
              </xsd:element>
            </xsd:sequence>
          </xsd:extension>
        </xsd:complexContent>
      </xsd:complexType>
    </xsd:element>
    <xsd:element name="Digital_x0020_Materials_x0020_Types" ma:index="12" nillable="true" ma:displayName="Digital Materials Types" ma:internalName="Digital_x0020_Materials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eb Ads"/>
                    <xsd:enumeration value="Pandora"/>
                    <xsd:enumeration value="Spotify"/>
                    <xsd:enumeration value="Other"/>
                    <xsd:enumeration value="Email Graphics"/>
                    <xsd:enumeration value="Bicyclist"/>
                    <xsd:enumeration value="Pedestrian"/>
                  </xsd:restriction>
                </xsd:simpleType>
              </xsd:element>
            </xsd:sequence>
          </xsd:extension>
        </xsd:complexContent>
      </xsd:complexType>
    </xsd:element>
    <xsd:element name="Print_x0020_Materials_x0020_Types" ma:index="13" nillable="true" ma:displayName="Print Materials Types" ma:internalName="Print_x0020_Materials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lyers"/>
                    <xsd:enumeration value="Tip Card"/>
                    <xsd:enumeration value="Posters"/>
                    <xsd:enumeration value="Training Materials"/>
                    <xsd:enumeration value="Event Templates"/>
                    <xsd:enumeration value="Print Materials Page"/>
                  </xsd:restriction>
                </xsd:simpleType>
              </xsd:element>
            </xsd:sequence>
          </xsd:extension>
        </xsd:complexContent>
      </xsd:complexType>
    </xsd:element>
    <xsd:element name="Social_x0020_Media_x0020_Types" ma:index="14" nillable="true" ma:displayName="Social Media Types" ma:internalName="Social_x0020_Media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ost Graphics"/>
                    <xsd:enumeration value="TOYCM"/>
                    <xsd:enumeration value="Pedestrian Messaging"/>
                    <xsd:enumeration value="GIFs"/>
                    <xsd:enumeration value="Toolkit"/>
                  </xsd:restriction>
                </xsd:simpleType>
              </xsd:element>
            </xsd:sequence>
          </xsd:extension>
        </xsd:complexContent>
      </xsd:complexType>
    </xsd:element>
    <xsd:element name="Presentation_x0020_Types" ma:index="15" nillable="true" ma:displayName="Presentation Types" ma:internalName="Presentation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deo"/>
                    <xsd:enumeration value="Slides"/>
                    <xsd:enumeration value="Table Throw"/>
                    <xsd:enumeration value="Banner Stands"/>
                  </xsd:restriction>
                </xsd:simpleType>
              </xsd:element>
            </xsd:sequence>
          </xsd:extension>
        </xsd:complexContent>
      </xsd:complexType>
    </xsd:element>
    <xsd:element name="Giveaway_x0020_Types" ma:index="16" nillable="true" ma:displayName="Giveaway Types" ma:internalName="Giveaway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indow Clings and Magnets"/>
                    <xsd:enumeration value="Logo Files Bike Lights"/>
                    <xsd:enumeration value="Logo Files Bike Kits"/>
                    <xsd:enumeration value="Logo Files Relfectors"/>
                  </xsd:restriction>
                </xsd:simpleType>
              </xsd:element>
            </xsd:sequence>
          </xsd:extension>
        </xsd:complexContent>
      </xsd:complexType>
    </xsd:element>
    <xsd:element name="YMO_x0020_Brand_x0020_Types" ma:index="17" nillable="true" ma:displayName="YMO Brand Types" ma:internalName="YMO_x0020_Brand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and Guidelines"/>
                    <xsd:enumeration value="Logo Files"/>
                    <xsd:enumeration value="Pilot"/>
                    <xsd:enumeration value="Research"/>
                    <xsd:enumeration value="Outdoor Advertising"/>
                    <xsd:enumeration value="Transit"/>
                    <xsd:enumeration value="Radio and TV Advertising"/>
                    <xsd:enumeration value="Digital Materials"/>
                    <xsd:enumeration value="Print Materials"/>
                    <xsd:enumeration value="Social Media"/>
                    <xsd:enumeration value="Other Resources"/>
                  </xsd:restriction>
                </xsd:simpleType>
              </xsd:element>
            </xsd:sequence>
          </xsd:extension>
        </xsd:complexContent>
      </xsd:complexType>
    </xsd:element>
    <xsd:element name="Spanish" ma:index="18" nillable="true" ma:displayName="Spanish" ma:default="0" ma:internalName="Spanish">
      <xsd:simpleType>
        <xsd:restriction base="dms:Boolean"/>
      </xsd:simpleType>
    </xsd:element>
    <xsd:element name="Thumbnail" ma:index="19" nillable="true" ma:displayName="Thumbnail" ma:format="Hyperlink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utdoor_x0020_Advertising_x0020_Types" ma:index="20" nillable="true" ma:displayName="Outdoor Advertising Types" ma:internalName="Outdoor_x0020_Advertising_x0020_Typ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 Benches"/>
                    <xsd:enumeration value="Bus Shelters"/>
                    <xsd:enumeration value="Bike Baskets"/>
                    <xsd:enumeration value="Bike Stations"/>
                    <xsd:enumeration value="Gas Stations"/>
                    <xsd:enumeration value="Gas Pumps"/>
                    <xsd:enumeration value="Chevron"/>
                    <xsd:enumeration value="Eclipse"/>
                    <xsd:enumeration value="Clip"/>
                    <xsd:enumeration value="Other"/>
                    <xsd:enumeration value="Window Clings"/>
                    <xsd:enumeration value="Billboards"/>
                    <xsd:enumeration value="TOYC Messaging"/>
                    <xsd:enumeration value="Pedestrian Messaging"/>
                    <xsd:enumeration value="Bicyclist Messaging"/>
                    <xsd:enumeration value="Crosswalks Continental"/>
                    <xsd:enumeration value="Crosswalks Midblock"/>
                    <xsd:enumeration value="Crosswalks No Lines"/>
                    <xsd:enumeration value="Crosswalks Parallel Lines"/>
                    <xsd:enumeration value="Your Move"/>
                    <xsd:enumeration value="Pilot File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chTextColumn xmlns="cdf5cfbf-cf86-4eb7-ac31-a9fd0075546e" xsi:nil="true"/>
    <Spanish xmlns="99d3e215-701c-4c6b-97d8-cf545e6a7457">false</Spanish>
    <Radio_x0020_TV_x0020_Ad_x0020_Types xmlns="99d3e215-701c-4c6b-97d8-cf545e6a7457"/>
    <Presentation_x0020_Types xmlns="99d3e215-701c-4c6b-97d8-cf545e6a7457">
      <Value>Slides</Value>
    </Presentation_x0020_Types>
    <YMO_x0020_Brand_x0020_Types xmlns="99d3e215-701c-4c6b-97d8-cf545e6a7457"/>
    <Print_x0020_Materials_x0020_Types xmlns="99d3e215-701c-4c6b-97d8-cf545e6a7457"/>
    <Outdoor_x0020_Advertising_x0020_Types xmlns="99d3e215-701c-4c6b-97d8-cf545e6a7457"/>
    <Resource_x0020_Type xmlns="99d3e215-701c-4c6b-97d8-cf545e6a7457">
      <Value>Presentation</Value>
    </Resource_x0020_Type>
    <Social_x0020_Media_x0020_Types xmlns="99d3e215-701c-4c6b-97d8-cf545e6a7457"/>
    <Thumbnail xmlns="99d3e215-701c-4c6b-97d8-cf545e6a7457">
      <Url xsi:nil="true"/>
      <Description xsi:nil="true"/>
    </Thumbnail>
    <Transit_x0020_Advertising_x0020_Types xmlns="99d3e215-701c-4c6b-97d8-cf545e6a7457"/>
    <Giveaway_x0020_Types xmlns="99d3e215-701c-4c6b-97d8-cf545e6a7457"/>
    <Digital_x0020_Materials_x0020_Types xmlns="99d3e215-701c-4c6b-97d8-cf545e6a7457"/>
  </documentManagement>
</p:properties>
</file>

<file path=customXml/itemProps1.xml><?xml version="1.0" encoding="utf-8"?>
<ds:datastoreItem xmlns:ds="http://schemas.openxmlformats.org/officeDocument/2006/customXml" ds:itemID="{4A2117C6-E66A-469D-BBBC-70FAB83CBCB6}"/>
</file>

<file path=customXml/itemProps2.xml><?xml version="1.0" encoding="utf-8"?>
<ds:datastoreItem xmlns:ds="http://schemas.openxmlformats.org/officeDocument/2006/customXml" ds:itemID="{64CC2E2D-B9CE-43EA-ACCF-DB945189E7D2}"/>
</file>

<file path=customXml/itemProps3.xml><?xml version="1.0" encoding="utf-8"?>
<ds:datastoreItem xmlns:ds="http://schemas.openxmlformats.org/officeDocument/2006/customXml" ds:itemID="{F339FBB2-30B6-4345-B78B-53A0B278200E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Murphy Epson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YM_Presentation_Template_Standard</dc:title>
  <dc:creator>Erin Hanna</dc:creator>
  <cp:lastModifiedBy>Leah Salyers</cp:lastModifiedBy>
  <cp:revision>9</cp:revision>
  <dcterms:created xsi:type="dcterms:W3CDTF">2016-09-16T13:14:16Z</dcterms:created>
  <dcterms:modified xsi:type="dcterms:W3CDTF">2019-05-31T20:41:26Z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0x010100B624C3F15286F8458E056C11E13B073700F98474AE57551D48A01F22A6116F4E32</vt:lpwstr>
  </property>
</Properties>
</file>